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83" r:id="rId3"/>
    <p:sldId id="304" r:id="rId4"/>
    <p:sldId id="305" r:id="rId6"/>
    <p:sldId id="264" r:id="rId7"/>
    <p:sldId id="272" r:id="rId8"/>
    <p:sldId id="315" r:id="rId9"/>
    <p:sldId id="280" r:id="rId10"/>
    <p:sldId id="303" r:id="rId11"/>
    <p:sldId id="277" r:id="rId12"/>
    <p:sldId id="269" r:id="rId13"/>
    <p:sldId id="306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8B4848A0-8DEE-4D2B-9B7D-CD9BABFACFF5}">
          <p14:sldIdLst>
            <p14:sldId id="283"/>
            <p14:sldId id="304"/>
            <p14:sldId id="305"/>
            <p14:sldId id="264"/>
            <p14:sldId id="272"/>
            <p14:sldId id="315"/>
            <p14:sldId id="269"/>
            <p14:sldId id="306"/>
            <p14:sldId id="280"/>
            <p14:sldId id="303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0" autoAdjust="0"/>
    <p:restoredTop sz="94660"/>
  </p:normalViewPr>
  <p:slideViewPr>
    <p:cSldViewPr snapToGrid="0" snapToObjects="1">
      <p:cViewPr varScale="1">
        <p:scale>
          <a:sx n="198" d="100"/>
          <a:sy n="198" d="100"/>
        </p:scale>
        <p:origin x="154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09" name="Shape 3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body" idx="1" hasCustomPrompt="1"/>
          </p:nvPr>
        </p:nvSpPr>
        <p:spPr>
          <a:xfrm>
            <a:off x="609600" y="274639"/>
            <a:ext cx="10972800" cy="5851527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3590" indent="-32639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g indholdsobjek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body" idx="1" hasCustomPrompt="1"/>
          </p:nvPr>
        </p:nvSpPr>
        <p:spPr>
          <a:xfrm>
            <a:off x="609600" y="2298701"/>
            <a:ext cx="10972800" cy="382746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83590" indent="-326390">
              <a:spcBef>
                <a:spcPts val="700"/>
              </a:spcBef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217563" y="6356350"/>
            <a:ext cx="364839" cy="36932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127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9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0" name="Shape 130"/>
          <p:cNvSpPr>
            <a:spLocks noGrp="1"/>
          </p:cNvSpPr>
          <p:nvPr>
            <p:ph type="title" hasCustomPrompt="1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 hasCustomPrompt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0" algn="ctr">
              <a:spcBef>
                <a:spcPts val="500"/>
              </a:spcBef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0" algn="ctr">
              <a:spcBef>
                <a:spcPts val="500"/>
              </a:spcBef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0" algn="ctr">
              <a:spcBef>
                <a:spcPts val="500"/>
              </a:spcBef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0" algn="ctr">
              <a:spcBef>
                <a:spcPts val="500"/>
              </a:spcBef>
              <a:buSz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11307330" y="6400416"/>
            <a:ext cx="275071" cy="27699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140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1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2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xfrm>
            <a:off x="609600" y="457200"/>
            <a:ext cx="9245600" cy="96043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Font typeface="Arial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42950" indent="-285750">
              <a:spcBef>
                <a:spcPts val="400"/>
              </a:spcBef>
              <a:buFont typeface="Arial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143000" indent="-228600">
              <a:spcBef>
                <a:spcPts val="400"/>
              </a:spcBef>
              <a:buFont typeface="Arial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600200" indent="-228600">
              <a:spcBef>
                <a:spcPts val="400"/>
              </a:spcBef>
              <a:buFont typeface="Arial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057400" indent="-228600">
              <a:spcBef>
                <a:spcPts val="400"/>
              </a:spcBef>
              <a:buFont typeface="Arial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307330" y="6400416"/>
            <a:ext cx="275071" cy="27699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153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4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6" name="Shape 156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 hasCustomPrompt="1"/>
          </p:nvPr>
        </p:nvSpPr>
        <p:spPr>
          <a:xfrm>
            <a:off x="963084" y="2906714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0">
              <a:spcBef>
                <a:spcPts val="400"/>
              </a:spcBef>
              <a:buSz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11307330" y="6400416"/>
            <a:ext cx="275071" cy="27699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166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7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Shape 169"/>
          <p:cNvSpPr>
            <a:spLocks noGrp="1"/>
          </p:cNvSpPr>
          <p:nvPr>
            <p:ph type="title" hasCustomPrompt="1"/>
          </p:nvPr>
        </p:nvSpPr>
        <p:spPr>
          <a:xfrm>
            <a:off x="609600" y="457200"/>
            <a:ext cx="9245600" cy="96043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half" idx="1" hasCustomPrompt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buFont typeface="Arial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buFont typeface="Arial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buFont typeface="Arial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buFont typeface="Arial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buFont typeface="Arial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307330" y="6400416"/>
            <a:ext cx="275071" cy="27699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179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2" name="Shape 182"/>
          <p:cNvSpPr>
            <a:spLocks noGrp="1"/>
          </p:cNvSpPr>
          <p:nvPr>
            <p:ph type="title" hasCustomPrompt="1"/>
          </p:nvPr>
        </p:nvSpPr>
        <p:spPr>
          <a:xfrm>
            <a:off x="609600" y="457200"/>
            <a:ext cx="9245600" cy="96043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3" cy="639764"/>
          </a:xfrm>
          <a:prstGeom prst="rect">
            <a:avLst/>
          </a:prstGeom>
        </p:spPr>
        <p:txBody>
          <a:bodyPr anchor="b"/>
          <a:lstStyle/>
          <a:p/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xfrm>
            <a:off x="11307330" y="6400416"/>
            <a:ext cx="275071" cy="27699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193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6" name="Shape 196"/>
          <p:cNvSpPr>
            <a:spLocks noGrp="1"/>
          </p:cNvSpPr>
          <p:nvPr>
            <p:ph type="title" hasCustomPrompt="1"/>
          </p:nvPr>
        </p:nvSpPr>
        <p:spPr>
          <a:xfrm>
            <a:off x="609600" y="457200"/>
            <a:ext cx="9245600" cy="96043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11307330" y="6400416"/>
            <a:ext cx="275071" cy="27699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205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6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7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8" name="Shape 208"/>
          <p:cNvSpPr/>
          <p:nvPr/>
        </p:nvSpPr>
        <p:spPr>
          <a:xfrm>
            <a:off x="527381" y="188638"/>
            <a:ext cx="8928992" cy="216026"/>
          </a:xfrm>
          <a:prstGeom prst="rect">
            <a:avLst/>
          </a:prstGeom>
          <a:solidFill>
            <a:schemeClr val="accent3">
              <a:lumOff val="38860"/>
            </a:schemeClr>
          </a:solidFill>
          <a:ln w="25400">
            <a:solidFill>
              <a:schemeClr val="accent3">
                <a:lumOff val="38860"/>
              </a:schemeClr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11307330" y="6400416"/>
            <a:ext cx="275071" cy="27699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217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8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0" name="Shape 220"/>
          <p:cNvSpPr>
            <a:spLocks noGrp="1"/>
          </p:cNvSpPr>
          <p:nvPr>
            <p:ph type="title" hasCustomPrompt="1"/>
          </p:nvPr>
        </p:nvSpPr>
        <p:spPr>
          <a:xfrm>
            <a:off x="609601" y="381000"/>
            <a:ext cx="4011087" cy="105410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1" name="Shape 221"/>
          <p:cNvSpPr>
            <a:spLocks noGrp="1"/>
          </p:cNvSpPr>
          <p:nvPr>
            <p:ph type="body" idx="1" hasCustomPrompt="1"/>
          </p:nvPr>
        </p:nvSpPr>
        <p:spPr>
          <a:xfrm>
            <a:off x="4766733" y="381001"/>
            <a:ext cx="6815667" cy="574516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buFont typeface="Arial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800100" indent="-342900">
              <a:spcBef>
                <a:spcPts val="500"/>
              </a:spcBef>
              <a:buFont typeface="Arial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188720" indent="-274320">
              <a:spcBef>
                <a:spcPts val="500"/>
              </a:spcBef>
              <a:buFont typeface="Arial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645920" indent="-274320">
              <a:spcBef>
                <a:spcPts val="500"/>
              </a:spcBef>
              <a:buFont typeface="Arial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03120" indent="-274320">
              <a:spcBef>
                <a:spcPts val="500"/>
              </a:spcBef>
              <a:buFont typeface="Arial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sz="half" idx="13"/>
          </p:nvPr>
        </p:nvSpPr>
        <p:spPr>
          <a:xfrm>
            <a:off x="609598" y="1435101"/>
            <a:ext cx="4011089" cy="4691063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xfrm>
            <a:off x="11307330" y="6400416"/>
            <a:ext cx="275071" cy="27699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 hasCustomPrompt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231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2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3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4" name="Shape 234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3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35" name="Shape 235"/>
          <p:cNvSpPr>
            <a:spLocks noGrp="1"/>
          </p:cNvSpPr>
          <p:nvPr>
            <p:ph type="pic" sz="half" idx="13"/>
          </p:nvPr>
        </p:nvSpPr>
        <p:spPr>
          <a:xfrm>
            <a:off x="2389717" y="612775"/>
            <a:ext cx="73152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36" name="Shape 236"/>
          <p:cNvSpPr>
            <a:spLocks noGrp="1"/>
          </p:cNvSpPr>
          <p:nvPr>
            <p:ph type="body" sz="quarter" idx="1" hasCustomPrompt="1"/>
          </p:nvPr>
        </p:nvSpPr>
        <p:spPr>
          <a:xfrm>
            <a:off x="2389717" y="5367337"/>
            <a:ext cx="7315203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11307330" y="6400416"/>
            <a:ext cx="275071" cy="27699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09598" y="303022"/>
            <a:ext cx="8656325" cy="12702"/>
          </a:xfrm>
          <a:prstGeom prst="rect">
            <a:avLst/>
          </a:prstGeom>
          <a:solidFill>
            <a:srgbClr val="FF333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245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968" y="228600"/>
            <a:ext cx="1849232" cy="408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6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97" y="712846"/>
            <a:ext cx="1439807" cy="564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7" name="image3.png"/>
          <p:cNvPicPr>
            <a:picLocks noChangeAspect="1"/>
          </p:cNvPicPr>
          <p:nvPr/>
        </p:nvPicPr>
        <p:blipFill>
          <a:blip r:embed="rId4"/>
          <a:srcRect t="23350" b="38325"/>
          <a:stretch>
            <a:fillRect/>
          </a:stretch>
        </p:blipFill>
        <p:spPr>
          <a:xfrm>
            <a:off x="-4" y="5678882"/>
            <a:ext cx="12192005" cy="1206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8" name="Shape 248"/>
          <p:cNvSpPr/>
          <p:nvPr/>
        </p:nvSpPr>
        <p:spPr>
          <a:xfrm>
            <a:off x="160866" y="1784351"/>
            <a:ext cx="11876620" cy="5002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249" name="Shape 249"/>
          <p:cNvSpPr/>
          <p:nvPr/>
        </p:nvSpPr>
        <p:spPr>
          <a:xfrm>
            <a:off x="3238501" y="71439"/>
            <a:ext cx="8777817" cy="16430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250" name="image1.jpeg" descr="C:\Documents and Settings\Isabelle\Desktop\UNEP\UN-REDD Programme Communication Strategy\UNEP Pictures\High Resolution Images\Low Res iStock_cop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7" y="76201"/>
            <a:ext cx="3048000" cy="16478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1" name="image2.jpeg" descr="C:\Documents and Settings\Isabelle\Desktop\UNEP\UN-REDD Programme Communication Strategy\Logos\Low Res Logos\UN-REDD 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285" y="5864226"/>
            <a:ext cx="2719919" cy="874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2" name="Shape 252"/>
          <p:cNvSpPr/>
          <p:nvPr/>
        </p:nvSpPr>
        <p:spPr>
          <a:xfrm>
            <a:off x="160866" y="1784351"/>
            <a:ext cx="11876620" cy="5002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253" name="Shape 253"/>
          <p:cNvSpPr/>
          <p:nvPr/>
        </p:nvSpPr>
        <p:spPr>
          <a:xfrm>
            <a:off x="3238501" y="71439"/>
            <a:ext cx="8777817" cy="16430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pic>
        <p:nvPicPr>
          <p:cNvPr id="254" name="image1.jpeg" descr="C:\Documents and Settings\Isabelle\Desktop\UNEP\UN-REDD Programme Communication Strategy\UNEP Pictures\High Resolution Images\Low Res iStock_cop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7" y="76201"/>
            <a:ext cx="3048000" cy="16478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57" name="Group 257" descr="C:\Documents and Settings\Isabelle\Desktop\UNEP\UN-REDD Programme Communication Strategy\Logos\Low Res Logos\UN-REDD logo.jpg"/>
          <p:cNvGrpSpPr/>
          <p:nvPr/>
        </p:nvGrpSpPr>
        <p:grpSpPr>
          <a:xfrm>
            <a:off x="10327217" y="6237287"/>
            <a:ext cx="1559987" cy="501652"/>
            <a:chOff x="0" y="0"/>
            <a:chExt cx="1169988" cy="501651"/>
          </a:xfrm>
        </p:grpSpPr>
        <p:sp>
          <p:nvSpPr>
            <p:cNvPr id="255" name="Shape 255"/>
            <p:cNvSpPr/>
            <p:nvPr/>
          </p:nvSpPr>
          <p:spPr>
            <a:xfrm>
              <a:off x="0" y="-1"/>
              <a:ext cx="1169989" cy="501653"/>
            </a:xfrm>
            <a:prstGeom prst="rect">
              <a:avLst/>
            </a:prstGeom>
            <a:solidFill>
              <a:srgbClr val="FFFFFF">
                <a:alpha val="4313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pic>
          <p:nvPicPr>
            <p:cNvPr id="256" name="image3.jpe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169989" cy="50165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58" name="Shape 258"/>
          <p:cNvSpPr>
            <a:spLocks noGrp="1"/>
          </p:cNvSpPr>
          <p:nvPr>
            <p:ph type="body" idx="1" hasCustomPrompt="1"/>
          </p:nvPr>
        </p:nvSpPr>
        <p:spPr>
          <a:xfrm>
            <a:off x="380960" y="1857363"/>
            <a:ext cx="11620584" cy="4643473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Font typeface="Arial"/>
              <a:defRPr sz="2000">
                <a:solidFill>
                  <a:srgbClr val="0D0D0D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42950" indent="-285750">
              <a:spcBef>
                <a:spcPts val="400"/>
              </a:spcBef>
              <a:buFont typeface="Arial"/>
              <a:defRPr sz="2000">
                <a:solidFill>
                  <a:srgbClr val="0D0D0D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143000" indent="-228600">
              <a:spcBef>
                <a:spcPts val="400"/>
              </a:spcBef>
              <a:buFont typeface="Arial"/>
              <a:defRPr sz="2000">
                <a:solidFill>
                  <a:srgbClr val="0D0D0D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600200" indent="-228600">
              <a:spcBef>
                <a:spcPts val="400"/>
              </a:spcBef>
              <a:buFont typeface="Arial"/>
              <a:defRPr sz="2000">
                <a:solidFill>
                  <a:srgbClr val="0D0D0D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057400" indent="-228600">
              <a:spcBef>
                <a:spcPts val="400"/>
              </a:spcBef>
              <a:buFont typeface="Arial"/>
              <a:defRPr sz="2000">
                <a:solidFill>
                  <a:srgbClr val="0D0D0D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Shape 259"/>
          <p:cNvSpPr>
            <a:spLocks noGrp="1"/>
          </p:cNvSpPr>
          <p:nvPr>
            <p:ph type="title" hasCustomPrompt="1"/>
          </p:nvPr>
        </p:nvSpPr>
        <p:spPr>
          <a:xfrm>
            <a:off x="3260994" y="132201"/>
            <a:ext cx="8725361" cy="1531346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8427263" y="6356350"/>
            <a:ext cx="310337" cy="30777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5970709" y="5739556"/>
            <a:ext cx="241650" cy="238765"/>
          </a:xfrm>
          <a:prstGeom prst="rect">
            <a:avLst/>
          </a:prstGeom>
        </p:spPr>
        <p:txBody>
          <a:bodyPr lIns="26788" tIns="26788" rIns="26788" bIns="26788"/>
          <a:lstStyle>
            <a:lvl1pPr algn="ctr" defTabSz="410845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" name="Shape 2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spcBef>
                <a:spcPts val="500"/>
              </a:spcBef>
              <a:buSzTx/>
              <a:buNone/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3" cy="639764"/>
          </a:xfrm>
          <a:prstGeom prst="rect">
            <a:avLst/>
          </a:prstGeom>
        </p:spPr>
        <p:txBody>
          <a:bodyPr anchor="b"/>
          <a:lstStyle/>
          <a:p/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 hasCustomPrompt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3590" indent="-32639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3"/>
          </p:nvPr>
        </p:nvSpPr>
        <p:spPr>
          <a:xfrm>
            <a:off x="609598" y="1435101"/>
            <a:ext cx="4011089" cy="4691063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3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2389717" y="612775"/>
            <a:ext cx="73152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4" name="Shape 84"/>
          <p:cNvSpPr>
            <a:spLocks noGrp="1"/>
          </p:cNvSpPr>
          <p:nvPr>
            <p:ph type="body" sz="quarter" idx="1" hasCustomPrompt="1"/>
          </p:nvPr>
        </p:nvSpPr>
        <p:spPr>
          <a:xfrm>
            <a:off x="2389717" y="5367337"/>
            <a:ext cx="7315203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spcBef>
                <a:spcPts val="300"/>
              </a:spcBef>
              <a:buSzTx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3590" indent="-32639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 hasCustomPrompt="1"/>
          </p:nvPr>
        </p:nvSpPr>
        <p:spPr>
          <a:xfrm>
            <a:off x="8839200" y="274639"/>
            <a:ext cx="2743200" cy="5851527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 hasCustomPrompt="1"/>
          </p:nvPr>
        </p:nvSpPr>
        <p:spPr>
          <a:xfrm>
            <a:off x="609600" y="274639"/>
            <a:ext cx="8026400" cy="5851527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3590" indent="-32639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spcBef>
                <a:spcPts val="7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272065" y="6245225"/>
            <a:ext cx="310337" cy="30777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spd="med"/>
  <p:txStyles>
    <p:title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234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6060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0632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520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39776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595" y="-47625"/>
            <a:ext cx="12315825" cy="69532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5570" y="2928620"/>
            <a:ext cx="3568700" cy="3423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indent="0" defTabSz="841375">
              <a:buSzTx/>
              <a:buNone/>
            </a:pP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Open source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 defTabSz="841375">
              <a:buSzTx/>
              <a:buNone/>
            </a:pP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 defTabSz="841375">
              <a:buSzTx/>
              <a:buNone/>
            </a:pP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Easy processing of earth observation data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 defTabSz="841375">
              <a:spcBef>
                <a:spcPts val="500"/>
              </a:spcBef>
              <a:buSzTx/>
              <a:buNone/>
              <a:defRPr sz="2850"/>
            </a:pP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 defTabSz="841375">
              <a:spcBef>
                <a:spcPts val="500"/>
              </a:spcBef>
              <a:buSzTx/>
              <a:buNone/>
              <a:defRPr sz="2850"/>
            </a:pPr>
            <a:r>
              <a:rPr sz="20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Reduce time from innovation to adoption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 defTabSz="841375">
              <a:spcBef>
                <a:spcPts val="500"/>
              </a:spcBef>
              <a:buSzTx/>
              <a:buNone/>
              <a:defRPr sz="2850"/>
            </a:pPr>
            <a:endParaRPr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 defTabSz="841375">
              <a:spcBef>
                <a:spcPts val="500"/>
              </a:spcBef>
              <a:buSzTx/>
              <a:buNone/>
              <a:defRPr sz="2850"/>
            </a:pPr>
            <a:r>
              <a:rPr sz="20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Remove fear of making mistakes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: </a:t>
            </a:r>
            <a:r>
              <a:rPr sz="20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fail fast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29565" y="313055"/>
            <a:ext cx="9830435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28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C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loud-based catalyst for autonomous land monitoring 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5570" y="1419860"/>
            <a:ext cx="3330575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4400" i="0" u="none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@ sepal.io</a:t>
            </a:r>
            <a:endParaRPr kumimoji="0" lang="en-US" altLang="en-US" sz="4400" i="0" u="none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8545" y="1419860"/>
            <a:ext cx="8296275" cy="4819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29565" y="313055"/>
            <a:ext cx="416052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 sz="28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SEPAL functionnalities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sym typeface="+mn-ea"/>
              </a:rPr>
              <a:t> 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pic>
        <p:nvPicPr>
          <p:cNvPr id="363" name="image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978" y="1137285"/>
            <a:ext cx="1299845" cy="12998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4" name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2651760"/>
            <a:ext cx="1197610" cy="1197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26" name="Picture 2" descr="https://www.python.org/static/opengraph-icon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8" y="4064000"/>
            <a:ext cx="1271905" cy="127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" y="5550535"/>
            <a:ext cx="1195070" cy="926465"/>
          </a:xfrm>
          <a:prstGeom prst="rect">
            <a:avLst/>
          </a:prstGeom>
        </p:spPr>
      </p:pic>
      <p:pic>
        <p:nvPicPr>
          <p:cNvPr id="362" name="image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075" y="69215"/>
            <a:ext cx="1859915" cy="17246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2560320" y="1326515"/>
            <a:ext cx="4844415" cy="92075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Optical mosaics (Sentinel 2 and Landsat) </a:t>
            </a:r>
            <a:endParaRPr lang="en-US" altLang="en-US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Supervised change detection </a:t>
            </a:r>
            <a:endParaRPr lang="en-US" altLang="en-US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Thematic classification </a:t>
            </a:r>
            <a:endParaRPr lang="en-US" altLang="en-US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560320" y="2928620"/>
            <a:ext cx="2668905" cy="64389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Segmentation</a:t>
            </a:r>
            <a:endParaRPr lang="en-US" altLang="en-US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Object based analysis </a:t>
            </a:r>
            <a:endParaRPr lang="en-US" altLang="en-US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560320" y="4443730"/>
            <a:ext cx="2811780" cy="36703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Radar data processing  </a:t>
            </a:r>
            <a:endParaRPr lang="en-US" altLang="en-US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60320" y="5830570"/>
            <a:ext cx="3068320" cy="36703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Sampling based analysis  </a:t>
            </a:r>
            <a:endParaRPr lang="en-US" altLang="en-US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295" y="3572510"/>
            <a:ext cx="3736340" cy="252920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7567295" y="2784475"/>
            <a:ext cx="3736975" cy="64389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Use you own processing chains on a powerful server </a:t>
            </a:r>
            <a:endParaRPr lang="en-US" altLang="en-US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r>
              <a:t>SEPAL 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idx="1"/>
          </p:nvPr>
        </p:nvSpPr>
        <p:spPr>
          <a:xfrm>
            <a:off x="1760512" y="1946633"/>
            <a:ext cx="8670976" cy="296473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5300"/>
            </a:pPr>
            <a:r>
              <a:rPr dirty="0"/>
              <a:t>Bring the </a:t>
            </a:r>
            <a:r>
              <a:rPr lang="en-GB" dirty="0"/>
              <a:t>data </a:t>
            </a:r>
            <a:r>
              <a:rPr dirty="0"/>
              <a:t>to the</a:t>
            </a:r>
            <a:r>
              <a:rPr lang="en-GB" dirty="0"/>
              <a:t> people </a:t>
            </a:r>
            <a:endParaRPr dirty="0"/>
          </a:p>
          <a:p>
            <a:pPr marL="0" indent="0" algn="ctr">
              <a:buSzTx/>
              <a:buNone/>
            </a:pPr>
            <a:r>
              <a:rPr dirty="0"/>
              <a:t>(and algorithms, software and recipes)</a:t>
            </a:r>
            <a:endParaRPr dirty="0"/>
          </a:p>
        </p:txBody>
      </p:sp>
      <p:pic>
        <p:nvPicPr>
          <p:cNvPr id="344" name="image4.png" descr="FAO_white_50_trans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01" y="5908675"/>
            <a:ext cx="542925" cy="5476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Shape 345"/>
          <p:cNvSpPr/>
          <p:nvPr/>
        </p:nvSpPr>
        <p:spPr>
          <a:xfrm>
            <a:off x="8928100" y="6470650"/>
            <a:ext cx="1676400" cy="26160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www.fao.org/forestry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665736" y="344735"/>
            <a:ext cx="7951853" cy="4616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SEPAL Modules for Extended Capacity and Collaboration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28345"/>
            <a:ext cx="12192000" cy="54006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1152525"/>
            <a:ext cx="9763125" cy="5495925"/>
          </a:xfrm>
          <a:prstGeom prst="rect">
            <a:avLst/>
          </a:prstGeom>
        </p:spPr>
      </p:pic>
      <p:sp>
        <p:nvSpPr>
          <p:cNvPr id="384" name="Shape 384"/>
          <p:cNvSpPr/>
          <p:nvPr/>
        </p:nvSpPr>
        <p:spPr>
          <a:xfrm>
            <a:off x="931089" y="337115"/>
            <a:ext cx="8748395" cy="45910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algn="l"/>
            <a:r>
              <a:rPr lang="en-US">
                <a:sym typeface="+mn-ea"/>
              </a:rPr>
              <a:t>RSTUDIO SHINY:</a:t>
            </a:r>
            <a:r>
              <a:rPr lang="en-US"/>
              <a:t> </a:t>
            </a:r>
            <a:r>
              <a:rPr lang="" altLang="en-US"/>
              <a:t>time series a</a:t>
            </a:r>
            <a:r>
              <a:rPr lang="en-US"/>
              <a:t>nalysis </a:t>
            </a:r>
            <a:r>
              <a:rPr lang="" altLang="en-US"/>
              <a:t>of vegetation index</a:t>
            </a:r>
            <a:endParaRPr lang="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3770630"/>
            <a:ext cx="4714875" cy="2657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1225" y="1038225"/>
            <a:ext cx="7829550" cy="4781550"/>
          </a:xfrm>
          <a:prstGeom prst="rect">
            <a:avLst/>
          </a:prstGeom>
        </p:spPr>
      </p:pic>
      <p:sp>
        <p:nvSpPr>
          <p:cNvPr id="407" name="Shape 407"/>
          <p:cNvSpPr/>
          <p:nvPr/>
        </p:nvSpPr>
        <p:spPr>
          <a:xfrm>
            <a:off x="2128775" y="383470"/>
            <a:ext cx="7881321" cy="4616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Landsat Time-series Analysis - Honduras Insect Damage</a:t>
            </a:r>
          </a:p>
        </p:txBody>
      </p:sp>
      <p:sp>
        <p:nvSpPr>
          <p:cNvPr id="408" name="Shape 408"/>
          <p:cNvSpPr/>
          <p:nvPr/>
        </p:nvSpPr>
        <p:spPr>
          <a:xfrm>
            <a:off x="2819603" y="6116393"/>
            <a:ext cx="6358468" cy="4616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Every acquisition from 2010 - 2018 processed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845" y="4445000"/>
            <a:ext cx="2809875" cy="1524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84"/>
          <p:cNvSpPr/>
          <p:nvPr/>
        </p:nvSpPr>
        <p:spPr>
          <a:xfrm>
            <a:off x="931724" y="337115"/>
            <a:ext cx="10186670" cy="45910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/>
              <a:t>RSTUDIO SHINY: s</a:t>
            </a:r>
            <a:r>
              <a:t>tratified </a:t>
            </a:r>
            <a:r>
              <a:rPr lang="en-US"/>
              <a:t>a</a:t>
            </a:r>
            <a:r>
              <a:t>rea </a:t>
            </a:r>
            <a:r>
              <a:rPr lang="en-US"/>
              <a:t>e</a:t>
            </a:r>
            <a:r>
              <a:t>stimation </a:t>
            </a:r>
            <a:r>
              <a:rPr lang="en-US"/>
              <a:t>from design to analysis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941070"/>
            <a:ext cx="9791700" cy="55340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820" y="417830"/>
            <a:ext cx="8191500" cy="6400800"/>
          </a:xfrm>
          <a:prstGeom prst="rect">
            <a:avLst/>
          </a:prstGeom>
        </p:spPr>
      </p:pic>
      <p:sp>
        <p:nvSpPr>
          <p:cNvPr id="395" name="Shape 395"/>
          <p:cNvSpPr>
            <a:spLocks noGrp="1"/>
          </p:cNvSpPr>
          <p:nvPr>
            <p:ph type="body" sz="quarter" idx="4294967295"/>
          </p:nvPr>
        </p:nvSpPr>
        <p:spPr>
          <a:xfrm>
            <a:off x="71120" y="6382385"/>
            <a:ext cx="2674620" cy="596265"/>
          </a:xfrm>
          <a:prstGeom prst="rect">
            <a:avLst/>
          </a:prstGeom>
        </p:spPr>
        <p:txBody>
          <a:bodyPr lIns="26788" tIns="26788" rIns="26788" bIns="26788" anchor="ctr">
            <a:normAutofit/>
          </a:bodyPr>
          <a:lstStyle>
            <a:lvl1pPr marL="0" indent="0" defTabSz="410845">
              <a:spcBef>
                <a:spcPts val="0"/>
              </a:spcBef>
              <a:buSzTx/>
              <a:buNone/>
              <a:defRPr sz="2200"/>
            </a:lvl1pPr>
          </a:lstStyle>
          <a:p>
            <a:r>
              <a:t>Andreas Vollrath</a:t>
            </a:r>
          </a:p>
        </p:txBody>
      </p:sp>
      <p:sp>
        <p:nvSpPr>
          <p:cNvPr id="387" name="Shape 387"/>
          <p:cNvSpPr/>
          <p:nvPr/>
        </p:nvSpPr>
        <p:spPr>
          <a:xfrm>
            <a:off x="1887474" y="231070"/>
            <a:ext cx="8928100" cy="45910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/>
              <a:t>Analysis read mosaic of Sentinel 1 SAR data over Ethiopia</a:t>
            </a:r>
            <a:endParaRPr lang="en-US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WPS Presentation</Application>
  <PresentationFormat>Widescreen</PresentationFormat>
  <Paragraphs>48</Paragraphs>
  <Slides>11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Helvetica</vt:lpstr>
      <vt:lpstr>Arial</vt:lpstr>
      <vt:lpstr>Avenir Heavy</vt:lpstr>
      <vt:lpstr>Avenir Book</vt:lpstr>
      <vt:lpstr>Calibri</vt:lpstr>
      <vt:lpstr>Helvetica Light</vt:lpstr>
      <vt:lpstr>微软雅黑</vt:lpstr>
      <vt:lpstr>Droid Sans Fallback</vt:lpstr>
      <vt:lpstr>DejaVu Sans</vt:lpstr>
      <vt:lpstr>Arial Unicode MS</vt:lpstr>
      <vt:lpstr>Gubbi</vt:lpstr>
      <vt:lpstr>OpenSymbol</vt:lpstr>
      <vt:lpstr>Default Design</vt:lpstr>
      <vt:lpstr>PowerPoint 演示文稿</vt:lpstr>
      <vt:lpstr>PowerPoint 演示文稿</vt:lpstr>
      <vt:lpstr>PowerPoint 演示文稿</vt:lpstr>
      <vt:lpstr>SEPAL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Finegold, Yelena (FOA)</dc:creator>
  <cp:lastModifiedBy>dannunzio</cp:lastModifiedBy>
  <cp:revision>54</cp:revision>
  <dcterms:created xsi:type="dcterms:W3CDTF">2019-04-28T19:25:57Z</dcterms:created>
  <dcterms:modified xsi:type="dcterms:W3CDTF">2019-04-28T19:25:57Z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